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60" r:id="rId4"/>
    <p:sldId id="258" r:id="rId5"/>
    <p:sldId id="270" r:id="rId6"/>
    <p:sldId id="259" r:id="rId7"/>
    <p:sldId id="262" r:id="rId8"/>
    <p:sldId id="263" r:id="rId9"/>
    <p:sldId id="264" r:id="rId10"/>
    <p:sldId id="265" r:id="rId11"/>
    <p:sldId id="269" r:id="rId12"/>
    <p:sldId id="271" r:id="rId13"/>
    <p:sldId id="272" r:id="rId14"/>
    <p:sldId id="273" r:id="rId15"/>
    <p:sldId id="274" r:id="rId16"/>
    <p:sldId id="275" r:id="rId17"/>
    <p:sldId id="26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364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76848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208557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42752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576822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2910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26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61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94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77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31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7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11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37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67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1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02/29/2016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87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videos/search?q=video+-+radical+reconstruction&amp;view=detail&amp;&amp;mid=6E82292FC628136CB5996E82292FC628136CB59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The Division of the Republican Party During Reconstruction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SS.912.A.2.3 - </a:t>
            </a:r>
            <a:r>
              <a:rPr lang="en-US" dirty="0">
                <a:latin typeface="Century Gothic" panose="020B0502020202020204" pitchFamily="34" charset="0"/>
              </a:rPr>
              <a:t>Describe the issues that divided Republicans during the </a:t>
            </a:r>
            <a:r>
              <a:rPr lang="en-US" dirty="0" smtClean="0">
                <a:latin typeface="Century Gothic" panose="020B0502020202020204" pitchFamily="34" charset="0"/>
              </a:rPr>
              <a:t>early </a:t>
            </a:r>
            <a:r>
              <a:rPr lang="en-US" dirty="0">
                <a:latin typeface="Century Gothic" panose="020B0502020202020204" pitchFamily="34" charset="0"/>
              </a:rPr>
              <a:t>Reconstruction era</a:t>
            </a:r>
            <a:r>
              <a:rPr lang="en-US" dirty="0" smtClean="0">
                <a:latin typeface="Century Gothic" panose="020B0502020202020204" pitchFamily="34" charset="0"/>
              </a:rPr>
              <a:t>.</a:t>
            </a:r>
          </a:p>
          <a:p>
            <a:r>
              <a:rPr lang="en-US" dirty="0" smtClean="0">
                <a:latin typeface="Century Gothic" panose="020B0502020202020204" pitchFamily="34" charset="0"/>
              </a:rPr>
              <a:t>Essential Question: </a:t>
            </a:r>
            <a:r>
              <a:rPr lang="en-US" dirty="0">
                <a:latin typeface="Century Gothic" panose="020B0502020202020204" pitchFamily="34" charset="0"/>
              </a:rPr>
              <a:t>Describe the division of the Republican Party on how to reconstruct the South.</a:t>
            </a:r>
          </a:p>
          <a:p>
            <a:pPr marL="0" indent="0">
              <a:buNone/>
            </a:pP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523" y="3532836"/>
            <a:ext cx="2162175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162" y="3693682"/>
            <a:ext cx="4372951" cy="26966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577" y="3276082"/>
            <a:ext cx="2524523" cy="333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1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540914"/>
            <a:ext cx="9646276" cy="57182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Century Gothic" panose="020B0502020202020204" pitchFamily="34" charset="0"/>
              </a:rPr>
              <a:t>What impact did Radical Republicans in Congress have on Reconstruction?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opposed the passage of the Fourteenth Amendment.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encouraged the freedmen to exercise their new political rights.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persuaded President Johnson to pardon former Confederate leaders.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prevented President Johnson from sending federal troops to the South.</a:t>
            </a: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8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540914"/>
            <a:ext cx="9646276" cy="57182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Century Gothic" panose="020B0502020202020204" pitchFamily="34" charset="0"/>
              </a:rPr>
              <a:t>What impact did Radical Republicans in Congress have on Reconstruction?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opposed the passage of the Fourteenth Amendment.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They encouraged the freedmen to exercise their new political rights.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persuaded President Johnson to pardon former Confederate leaders.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prevented President Johnson from sending federal troops to the South.</a:t>
            </a: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90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540914"/>
            <a:ext cx="9646276" cy="57182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latin typeface="Century Gothic" panose="020B0502020202020204" pitchFamily="34" charset="0"/>
              </a:rPr>
              <a:t>The </a:t>
            </a:r>
            <a:r>
              <a:rPr lang="en-US" sz="2000" dirty="0">
                <a:latin typeface="Century Gothic" panose="020B0502020202020204" pitchFamily="34" charset="0"/>
              </a:rPr>
              <a:t>dispute between President Andrew Johnson and Congress during the Reconstruction Era illustrates the constitutional principle </a:t>
            </a:r>
            <a:r>
              <a:rPr lang="en-US" sz="2000" dirty="0" smtClean="0">
                <a:latin typeface="Century Gothic" panose="020B0502020202020204" pitchFamily="34" charset="0"/>
              </a:rPr>
              <a:t>of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equality of justice under the law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federalism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one man, one vote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separation of powers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6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540914"/>
            <a:ext cx="9646276" cy="57182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Question</a:t>
            </a:r>
          </a:p>
          <a:p>
            <a:pPr marL="0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latin typeface="Century Gothic" panose="020B0502020202020204" pitchFamily="34" charset="0"/>
              </a:rPr>
              <a:t>The </a:t>
            </a:r>
            <a:r>
              <a:rPr lang="en-US" sz="2000" dirty="0">
                <a:latin typeface="Century Gothic" panose="020B0502020202020204" pitchFamily="34" charset="0"/>
              </a:rPr>
              <a:t>dispute between President Andrew Johnson and Congress during the Reconstruction Era illustrates the constitutional principle </a:t>
            </a:r>
            <a:r>
              <a:rPr lang="en-US" sz="2000" dirty="0" smtClean="0">
                <a:latin typeface="Century Gothic" panose="020B0502020202020204" pitchFamily="34" charset="0"/>
              </a:rPr>
              <a:t>of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equality of justice under the law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federalism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one man, one vote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solidFill>
                  <a:srgbClr val="00B0F0"/>
                </a:solidFill>
                <a:latin typeface="Century Gothic" panose="020B0502020202020204" pitchFamily="34" charset="0"/>
              </a:rPr>
              <a:t>separation of powers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22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428029" cy="80707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The Division of the Republican Party During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(You Do)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200" dirty="0">
                <a:latin typeface="Century Gothic" panose="020B0502020202020204" pitchFamily="34" charset="0"/>
              </a:rPr>
              <a:t>How did President Andrew Johnson’s views on Reconstruction differ from those of Congress?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President Johnson refused to pardon former Confederate leaders, while Congress wanted to treat them leniently.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President Johnson was shocked at the Southern “Black Codes,” while Congressional leaders saw them as necessary to restore order.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President Johnson accepted Southern “Black Codes,” while Congress overturned them with a Civil Rights bill prohibiting racial discrimination.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President Johnson thought the readmission of states into the Union should be decided by Congress, while Congressional leaders saw it as his responsibility.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5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428029" cy="80707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The Division of the Republican Party During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(You Do)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6" y="1622739"/>
            <a:ext cx="8771726" cy="4418624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sz="1900" dirty="0" smtClean="0">
                <a:latin typeface="Century Gothic" panose="020B0502020202020204" pitchFamily="34" charset="0"/>
              </a:rPr>
              <a:t>What </a:t>
            </a:r>
            <a:r>
              <a:rPr lang="en-US" sz="1900" dirty="0">
                <a:latin typeface="Century Gothic" panose="020B0502020202020204" pitchFamily="34" charset="0"/>
              </a:rPr>
              <a:t>was an immediate effect of the changes described below, which were implemented by Congressional Reconstruction?</a:t>
            </a:r>
          </a:p>
          <a:p>
            <a:pPr marL="457200" lvl="0" indent="-457200">
              <a:buFont typeface="+mj-lt"/>
              <a:buAutoNum type="alphaUcPeriod"/>
            </a:pPr>
            <a:endParaRPr lang="en-US" sz="2200" dirty="0" smtClean="0">
              <a:latin typeface="Century Gothic" panose="020B0502020202020204" pitchFamily="34" charset="0"/>
            </a:endParaRPr>
          </a:p>
          <a:p>
            <a:pPr marL="457200" lvl="0" indent="-457200">
              <a:buFont typeface="+mj-lt"/>
              <a:buAutoNum type="alphaUcPeriod"/>
            </a:pPr>
            <a:endParaRPr lang="en-US" sz="2200" dirty="0">
              <a:latin typeface="Century Gothic" panose="020B0502020202020204" pitchFamily="34" charset="0"/>
            </a:endParaRPr>
          </a:p>
          <a:p>
            <a:pPr marL="457200" lvl="0" indent="-457200">
              <a:buFont typeface="+mj-lt"/>
              <a:buAutoNum type="alphaUcPeriod"/>
            </a:pPr>
            <a:endParaRPr lang="en-US" sz="2200" dirty="0" smtClean="0">
              <a:latin typeface="Century Gothic" panose="020B0502020202020204" pitchFamily="34" charset="0"/>
            </a:endParaRP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 smtClean="0">
                <a:latin typeface="Century Gothic" panose="020B0502020202020204" pitchFamily="34" charset="0"/>
              </a:rPr>
              <a:t>The </a:t>
            </a:r>
            <a:r>
              <a:rPr lang="en-US" sz="1900" dirty="0">
                <a:latin typeface="Century Gothic" panose="020B0502020202020204" pitchFamily="34" charset="0"/>
              </a:rPr>
              <a:t>citizenship rights of African Americans were withheld.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>
                <a:latin typeface="Century Gothic" panose="020B0502020202020204" pitchFamily="34" charset="0"/>
              </a:rPr>
              <a:t>The balance of power in Southern state governments shifted.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>
                <a:latin typeface="Century Gothic" panose="020B0502020202020204" pitchFamily="34" charset="0"/>
              </a:rPr>
              <a:t>Northern and Southern whites were reconciled more quickly.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>
                <a:latin typeface="Century Gothic" panose="020B0502020202020204" pitchFamily="34" charset="0"/>
              </a:rPr>
              <a:t>Confederate leaders automatically regained their confiscated properties.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88" y="2305318"/>
            <a:ext cx="6684573" cy="145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5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428029" cy="80707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The Division of the Republican Party During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(You Do)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6" y="1622739"/>
            <a:ext cx="8771726" cy="4418624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>
                <a:latin typeface="Century Gothic" panose="020B0502020202020204" pitchFamily="34" charset="0"/>
              </a:rPr>
              <a:t>What was the impact of these issues on Republicans following the Civil War</a:t>
            </a:r>
            <a:r>
              <a:rPr lang="en-US" sz="1900" dirty="0" smtClean="0">
                <a:latin typeface="Century Gothic" panose="020B0502020202020204" pitchFamily="34" charset="0"/>
              </a:rPr>
              <a:t>?</a:t>
            </a:r>
            <a:endParaRPr lang="en-US" sz="1900" dirty="0"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en-US" sz="2200" dirty="0" smtClean="0">
              <a:latin typeface="Century Gothic" panose="020B0502020202020204" pitchFamily="34" charset="0"/>
            </a:endParaRPr>
          </a:p>
          <a:p>
            <a:pPr marL="457200" lvl="0" indent="-457200">
              <a:buFont typeface="+mj-lt"/>
              <a:buAutoNum type="alphaUcPeriod"/>
            </a:pPr>
            <a:endParaRPr lang="en-US" sz="2200" dirty="0"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en-US" sz="2200" dirty="0" smtClean="0"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en-US" sz="1900" dirty="0" smtClean="0"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en-US" sz="1900" dirty="0" smtClean="0">
              <a:latin typeface="Century Gothic" panose="020B0502020202020204" pitchFamily="34" charset="0"/>
            </a:endParaRP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 smtClean="0">
                <a:latin typeface="Century Gothic" panose="020B0502020202020204" pitchFamily="34" charset="0"/>
              </a:rPr>
              <a:t>They </a:t>
            </a:r>
            <a:r>
              <a:rPr lang="en-US" sz="1900" dirty="0">
                <a:latin typeface="Century Gothic" panose="020B0502020202020204" pitchFamily="34" charset="0"/>
              </a:rPr>
              <a:t>rejected the idea of creating a group of new African American voters sympathetic to their party.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>
                <a:latin typeface="Century Gothic" panose="020B0502020202020204" pitchFamily="34" charset="0"/>
              </a:rPr>
              <a:t>They disagreed over whether the President or Congress should set conditions for Reconstruction.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>
                <a:latin typeface="Century Gothic" panose="020B0502020202020204" pitchFamily="34" charset="0"/>
              </a:rPr>
              <a:t>They agreed to let Southerners govern their own affairs without federal interference.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1900" dirty="0">
                <a:latin typeface="Century Gothic" panose="020B0502020202020204" pitchFamily="34" charset="0"/>
              </a:rPr>
              <a:t>They refused to treat the Southern states as conquered areas.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259" y="2164800"/>
            <a:ext cx="7003759" cy="180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The Division of the Republican Party </a:t>
            </a:r>
            <a:r>
              <a:rPr lang="en-US">
                <a:latin typeface="Century Gothic" panose="020B0502020202020204" pitchFamily="34" charset="0"/>
              </a:rPr>
              <a:t>During </a:t>
            </a:r>
            <a:r>
              <a:rPr lang="en-US" smtClean="0">
                <a:latin typeface="Century Gothic" panose="020B0502020202020204" pitchFamily="34" charset="0"/>
              </a:rPr>
              <a:t>Reconstruction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entury Gothic" panose="020B0502020202020204" pitchFamily="34" charset="0"/>
              </a:rPr>
              <a:t>Essential Question: </a:t>
            </a:r>
            <a:r>
              <a:rPr lang="en-US" sz="3200" dirty="0">
                <a:latin typeface="Century Gothic" panose="020B0502020202020204" pitchFamily="34" charset="0"/>
              </a:rPr>
              <a:t>Describe the division of the Republican Party on how to reconstruct the South</a:t>
            </a:r>
            <a:r>
              <a:rPr lang="en-US" sz="3200" dirty="0" smtClean="0">
                <a:latin typeface="Century Gothic" panose="020B0502020202020204" pitchFamily="34" charset="0"/>
              </a:rPr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entury Gothic" panose="020B0502020202020204" pitchFamily="34" charset="0"/>
              </a:rPr>
              <a:t>Cite specific evidence to support your answer.</a:t>
            </a:r>
            <a:endParaRPr lang="en-US" sz="32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41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540914"/>
            <a:ext cx="9646276" cy="57182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Bell Ringer (3 minutes)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Century Gothic" panose="020B0502020202020204" pitchFamily="34" charset="0"/>
              </a:rPr>
              <a:t>What impact did Radical Republicans in Congress have on Reconstruction?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opposed the passage of the Fourteenth Amendment.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encouraged the freedmen to exercise their new political rights.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persuaded President Johnson to pardon former Confederate leaders.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prevented President Johnson from sending federal troops to the South.</a:t>
            </a: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000" dirty="0">
                <a:latin typeface="Century Gothic" panose="020B0502020202020204" pitchFamily="34" charset="0"/>
              </a:rPr>
              <a:t>The dispute between President Andrew Johnson and Congress during the Reconstruction Era illustrates the constitutional principle </a:t>
            </a:r>
            <a:r>
              <a:rPr lang="en-US" sz="2000" dirty="0" smtClean="0">
                <a:latin typeface="Century Gothic" panose="020B0502020202020204" pitchFamily="34" charset="0"/>
              </a:rPr>
              <a:t>of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equality of justice under the law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federalism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one man, one vote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200" dirty="0">
                <a:latin typeface="Century Gothic" panose="020B0502020202020204" pitchFamily="34" charset="0"/>
              </a:rPr>
              <a:t>separation of powers</a:t>
            </a: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66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The Division of the Republican Party During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entury Gothic" panose="020B0502020202020204" pitchFamily="34" charset="0"/>
              </a:rPr>
              <a:t>Reconstruction (first 5 min 15 seconds of video)</a:t>
            </a:r>
          </a:p>
          <a:p>
            <a:pPr marL="0" indent="0">
              <a:buNone/>
            </a:pPr>
            <a:r>
              <a:rPr lang="en-US" sz="2000" dirty="0" smtClean="0">
                <a:latin typeface="Century Gothic" panose="020B0502020202020204" pitchFamily="34" charset="0"/>
              </a:rPr>
              <a:t>Look </a:t>
            </a:r>
            <a:r>
              <a:rPr lang="en-US" sz="2000" dirty="0">
                <a:latin typeface="Century Gothic" panose="020B0502020202020204" pitchFamily="34" charset="0"/>
              </a:rPr>
              <a:t>for the information that answers the following question</a:t>
            </a:r>
            <a:r>
              <a:rPr lang="en-US" sz="2000" dirty="0" smtClean="0">
                <a:latin typeface="Century Gothic" panose="020B0502020202020204" pitchFamily="34" charset="0"/>
              </a:rPr>
              <a:t>: What details are presented to help you understand why President Johnson did not support the abolishment </a:t>
            </a:r>
            <a:r>
              <a:rPr lang="en-US" sz="2000" smtClean="0">
                <a:latin typeface="Century Gothic" panose="020B0502020202020204" pitchFamily="34" charset="0"/>
              </a:rPr>
              <a:t>of slavery</a:t>
            </a:r>
            <a:r>
              <a:rPr lang="en-US" sz="2000" dirty="0">
                <a:latin typeface="Century Gothic" panose="020B0502020202020204" pitchFamily="34" charset="0"/>
              </a:rPr>
              <a:t>?</a:t>
            </a: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Century Gothic" panose="020B0502020202020204" pitchFamily="34" charset="0"/>
                <a:hlinkClick r:id="rId2"/>
              </a:rPr>
              <a:t>http://www.bing.com/videos/search?q=video+-+radical+reconstruction&amp;view=detail&amp;&amp;</a:t>
            </a:r>
            <a:r>
              <a:rPr lang="en-US" sz="2000" dirty="0" smtClean="0">
                <a:latin typeface="Century Gothic" panose="020B0502020202020204" pitchFamily="34" charset="0"/>
                <a:hlinkClick r:id="rId2"/>
              </a:rPr>
              <a:t>mid=6E82292FC628136CB5996E82292FC628136CB599</a:t>
            </a: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467932"/>
            <a:ext cx="8337877" cy="794198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Century Gothic" panose="020B0502020202020204" pitchFamily="34" charset="0"/>
              </a:rPr>
              <a:t>The Division of the Republican Party During Reconstruction (I Do)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entury Gothic" panose="020B0502020202020204" pitchFamily="34" charset="0"/>
              </a:rPr>
              <a:t>	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00" y="1510903"/>
            <a:ext cx="8255502" cy="453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7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467932"/>
            <a:ext cx="8337877" cy="794198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Century Gothic" panose="020B0502020202020204" pitchFamily="34" charset="0"/>
              </a:rPr>
              <a:t>The Division of the Republican Party During Reconstruction (I Do)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entury Gothic" panose="020B0502020202020204" pitchFamily="34" charset="0"/>
              </a:rPr>
              <a:t>	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6518" y="1532585"/>
            <a:ext cx="89894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Century Gothic" panose="020B0502020202020204" pitchFamily="34" charset="0"/>
              </a:rPr>
              <a:t>Republican president Andrew Johnson and the Radical Republicans who controlled Congress, differed over how to handle the task of reconstruction in the post-Civil War South. </a:t>
            </a:r>
            <a:endParaRPr lang="en-US" sz="24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entury Gothic" panose="020B0502020202020204" pitchFamily="34" charset="0"/>
              </a:rPr>
              <a:t>Johnson </a:t>
            </a:r>
            <a:r>
              <a:rPr lang="en-US" sz="2400" dirty="0">
                <a:latin typeface="Century Gothic" panose="020B0502020202020204" pitchFamily="34" charset="0"/>
              </a:rPr>
              <a:t>favored a more forgiving </a:t>
            </a:r>
            <a:r>
              <a:rPr lang="en-US" sz="2400" dirty="0" smtClean="0">
                <a:latin typeface="Century Gothic" panose="020B0502020202020204" pitchFamily="34" charset="0"/>
              </a:rPr>
              <a:t>plan, the </a:t>
            </a:r>
            <a:r>
              <a:rPr lang="en-US" sz="2400" dirty="0">
                <a:latin typeface="Century Gothic" panose="020B0502020202020204" pitchFamily="34" charset="0"/>
              </a:rPr>
              <a:t>Radical Republicans </a:t>
            </a:r>
            <a:r>
              <a:rPr lang="en-US" sz="2400" dirty="0" smtClean="0">
                <a:latin typeface="Century Gothic" panose="020B0502020202020204" pitchFamily="34" charset="0"/>
              </a:rPr>
              <a:t>favored a </a:t>
            </a:r>
            <a:r>
              <a:rPr lang="en-US" sz="2400" dirty="0">
                <a:latin typeface="Century Gothic" panose="020B0502020202020204" pitchFamily="34" charset="0"/>
              </a:rPr>
              <a:t>punishing </a:t>
            </a:r>
            <a:r>
              <a:rPr lang="en-US" sz="2400" dirty="0" smtClean="0">
                <a:latin typeface="Century Gothic" panose="020B0502020202020204" pitchFamily="34" charset="0"/>
              </a:rPr>
              <a:t>plan.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entury Gothic" panose="020B0502020202020204" pitchFamily="34" charset="0"/>
              </a:rPr>
              <a:t>The </a:t>
            </a:r>
            <a:r>
              <a:rPr lang="en-US" sz="2400" dirty="0">
                <a:latin typeface="Century Gothic" panose="020B0502020202020204" pitchFamily="34" charset="0"/>
              </a:rPr>
              <a:t>Radical Republicans subsequently attempted to impeach Johnson and he escaped removal by only 1 vote in the Senate. </a:t>
            </a:r>
            <a:endParaRPr lang="en-US" sz="2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2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The Division of the Republican Party During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Century Gothic" panose="020B0502020202020204" pitchFamily="34" charset="0"/>
              </a:rPr>
              <a:t>What caused a division within the Republican </a:t>
            </a:r>
            <a:r>
              <a:rPr lang="en-US" sz="3600" dirty="0">
                <a:latin typeface="Century Gothic" panose="020B0502020202020204" pitchFamily="34" charset="0"/>
              </a:rPr>
              <a:t>Party after the Civil War?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559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The Division of the Republican Party During </a:t>
            </a:r>
            <a:r>
              <a:rPr lang="en-US" dirty="0" smtClean="0">
                <a:latin typeface="Century Gothic" panose="020B0502020202020204" pitchFamily="34" charset="0"/>
              </a:rPr>
              <a:t>Reconstruction (We Do)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188" y="1930400"/>
            <a:ext cx="9472043" cy="413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96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428029" cy="80707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The Division of the Republican Party During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(We Do)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2849" y="1519394"/>
            <a:ext cx="6921828" cy="499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5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428029" cy="80707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The Division of the Republican Party During </a:t>
            </a:r>
            <a:r>
              <a:rPr lang="en-US" sz="2800" dirty="0" smtClean="0">
                <a:latin typeface="Century Gothic" panose="020B0502020202020204" pitchFamily="34" charset="0"/>
              </a:rPr>
              <a:t>Reconstruction (We Do)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8642" y="1534029"/>
            <a:ext cx="7795529" cy="469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805</Words>
  <Application>Microsoft Office PowerPoint</Application>
  <PresentationFormat>Widescreen</PresentationFormat>
  <Paragraphs>88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Century Gothic</vt:lpstr>
      <vt:lpstr>Trebuchet MS</vt:lpstr>
      <vt:lpstr>Wingdings</vt:lpstr>
      <vt:lpstr>Wingdings 3</vt:lpstr>
      <vt:lpstr>Facet</vt:lpstr>
      <vt:lpstr>The Division of the Republican Party During Reconstruction</vt:lpstr>
      <vt:lpstr>PowerPoint Presentation</vt:lpstr>
      <vt:lpstr>The Division of the Republican Party During Reconstruction</vt:lpstr>
      <vt:lpstr>The Division of the Republican Party During Reconstruction (I Do)</vt:lpstr>
      <vt:lpstr>The Division of the Republican Party During Reconstruction (I Do)</vt:lpstr>
      <vt:lpstr>The Division of the Republican Party During Reconstruction</vt:lpstr>
      <vt:lpstr>The Division of the Republican Party During Reconstruction (We Do)</vt:lpstr>
      <vt:lpstr>The Division of the Republican Party During Reconstruction (We Do)</vt:lpstr>
      <vt:lpstr>The Division of the Republican Party During Reconstruction (We Do)</vt:lpstr>
      <vt:lpstr>PowerPoint Presentation</vt:lpstr>
      <vt:lpstr>PowerPoint Presentation</vt:lpstr>
      <vt:lpstr>PowerPoint Presentation</vt:lpstr>
      <vt:lpstr>PowerPoint Presentation</vt:lpstr>
      <vt:lpstr>The Division of the Republican Party During Reconstruction (You Do)</vt:lpstr>
      <vt:lpstr>The Division of the Republican Party During Reconstruction (You Do)</vt:lpstr>
      <vt:lpstr>The Division of the Republican Party During Reconstruction (You Do)</vt:lpstr>
      <vt:lpstr>The Division of the Republican Party During Reconstruction (You Do)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Division of the Republican Party during Reconstruction</dc:title>
  <dc:creator>Washington Robinson, Tilena V.</dc:creator>
  <cp:lastModifiedBy>Sacerdote, Kevin R.</cp:lastModifiedBy>
  <cp:revision>23</cp:revision>
  <dcterms:created xsi:type="dcterms:W3CDTF">2015-12-30T01:59:37Z</dcterms:created>
  <dcterms:modified xsi:type="dcterms:W3CDTF">2016-02-29T13:24:49Z</dcterms:modified>
</cp:coreProperties>
</file>